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4" r:id="rId3"/>
    <p:sldId id="265" r:id="rId4"/>
    <p:sldId id="276" r:id="rId5"/>
    <p:sldId id="266" r:id="rId6"/>
    <p:sldId id="273" r:id="rId7"/>
    <p:sldId id="275" r:id="rId8"/>
    <p:sldId id="277" r:id="rId9"/>
    <p:sldId id="268" r:id="rId10"/>
    <p:sldId id="274" r:id="rId11"/>
    <p:sldId id="269" r:id="rId12"/>
    <p:sldId id="270" r:id="rId13"/>
    <p:sldId id="271" r:id="rId14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38" y="282"/>
      </p:cViewPr>
      <p:guideLst>
        <p:guide orient="horz" pos="204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52A30-494C-4B6F-9EE2-AB2DDF420A71}" type="datetimeFigureOut">
              <a:rPr lang="pl-PL" smtClean="0"/>
              <a:t>27.09.2023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3CB8E-8D9C-4280-B83A-EA4276934C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2052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1E559-E8D1-4553-B352-479790D9D931}" type="datetimeFigureOut">
              <a:rPr lang="pl-PL" smtClean="0"/>
              <a:t>27.09.2023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7D0C3-35DC-4142-937B-2751BBFD18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3178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3D62-7871-43E0-8DD4-A0D32ECD50C4}" type="datetimeFigureOut">
              <a:rPr lang="pl-PL" smtClean="0"/>
              <a:t>27.09.2023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4843-410A-41D2-856C-3F1857A644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8379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3D62-7871-43E0-8DD4-A0D32ECD50C4}" type="datetimeFigureOut">
              <a:rPr lang="pl-PL" smtClean="0"/>
              <a:t>27.09.2023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4843-410A-41D2-856C-3F1857A644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257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3D62-7871-43E0-8DD4-A0D32ECD50C4}" type="datetimeFigureOut">
              <a:rPr lang="pl-PL" smtClean="0"/>
              <a:t>27.09.2023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4843-410A-41D2-856C-3F1857A644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817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3D62-7871-43E0-8DD4-A0D32ECD50C4}" type="datetimeFigureOut">
              <a:rPr lang="pl-PL" smtClean="0"/>
              <a:t>27.09.2023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4843-410A-41D2-856C-3F1857A644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543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3D62-7871-43E0-8DD4-A0D32ECD50C4}" type="datetimeFigureOut">
              <a:rPr lang="pl-PL" smtClean="0"/>
              <a:t>27.09.2023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4843-410A-41D2-856C-3F1857A644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165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3D62-7871-43E0-8DD4-A0D32ECD50C4}" type="datetimeFigureOut">
              <a:rPr lang="pl-PL" smtClean="0"/>
              <a:t>27.09.2023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4843-410A-41D2-856C-3F1857A644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967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3D62-7871-43E0-8DD4-A0D32ECD50C4}" type="datetimeFigureOut">
              <a:rPr lang="pl-PL" smtClean="0"/>
              <a:t>27.09.2023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4843-410A-41D2-856C-3F1857A644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44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3D62-7871-43E0-8DD4-A0D32ECD50C4}" type="datetimeFigureOut">
              <a:rPr lang="pl-PL" smtClean="0"/>
              <a:t>27.09.2023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4843-410A-41D2-856C-3F1857A644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4761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3D62-7871-43E0-8DD4-A0D32ECD50C4}" type="datetimeFigureOut">
              <a:rPr lang="pl-PL" smtClean="0"/>
              <a:t>27.09.2023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4843-410A-41D2-856C-3F1857A644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752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3D62-7871-43E0-8DD4-A0D32ECD50C4}" type="datetimeFigureOut">
              <a:rPr lang="pl-PL" smtClean="0"/>
              <a:t>27.09.2023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4843-410A-41D2-856C-3F1857A644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082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3D62-7871-43E0-8DD4-A0D32ECD50C4}" type="datetimeFigureOut">
              <a:rPr lang="pl-PL" smtClean="0"/>
              <a:t>27.09.2023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4843-410A-41D2-856C-3F1857A644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039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B3D62-7871-43E0-8DD4-A0D32ECD50C4}" type="datetimeFigureOut">
              <a:rPr lang="pl-PL" smtClean="0"/>
              <a:t>27.09.2023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D4843-410A-41D2-856C-3F1857A644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954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alicja.lamperska@put.poznan.pl" TargetMode="External"/><Relationship Id="rId3" Type="http://schemas.openxmlformats.org/officeDocument/2006/relationships/image" Target="../media/image3.jpeg"/><Relationship Id="rId7" Type="http://schemas.openxmlformats.org/officeDocument/2006/relationships/hyperlink" Target="mailto:anna.martynow@put.poznan.p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nuala.mederski@put.poznan.pl" TargetMode="External"/><Relationship Id="rId5" Type="http://schemas.openxmlformats.org/officeDocument/2006/relationships/hyperlink" Target="mailto:izabela.cichocka@put.poznan.pl" TargetMode="External"/><Relationship Id="rId4" Type="http://schemas.openxmlformats.org/officeDocument/2006/relationships/hyperlink" Target="mailto:beata.osuch@put.poznan.p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hyperlink" Target="https://www.facebook.com/cjikput" TargetMode="External"/><Relationship Id="rId4" Type="http://schemas.openxmlformats.org/officeDocument/2006/relationships/hyperlink" Target="http://www.clc.put.poznan.p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piotr.halt@put.poznan.pl" TargetMode="External"/><Relationship Id="rId3" Type="http://schemas.openxmlformats.org/officeDocument/2006/relationships/image" Target="../media/image3.jpeg"/><Relationship Id="rId7" Type="http://schemas.openxmlformats.org/officeDocument/2006/relationships/hyperlink" Target="mailto:malgorzata.baczynska@put.poznan.p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barbara.sawicka@put.poznan.pl" TargetMode="External"/><Relationship Id="rId5" Type="http://schemas.openxmlformats.org/officeDocument/2006/relationships/hyperlink" Target="http://www.clc.put.poznan.pl/" TargetMode="External"/><Relationship Id="rId4" Type="http://schemas.openxmlformats.org/officeDocument/2006/relationships/hyperlink" Target="mailto:office_clc@put.poznan.p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lc.put.poznan.p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1522853" y="1847181"/>
            <a:ext cx="3503210" cy="3035300"/>
            <a:chOff x="1578999" y="1911350"/>
            <a:chExt cx="3503210" cy="3035300"/>
          </a:xfrm>
        </p:grpSpPr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37472141-7C1E-0A4E-BAD0-6B0F230FF2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578999" y="1911350"/>
              <a:ext cx="3035300" cy="3035300"/>
            </a:xfrm>
            <a:prstGeom prst="rect">
              <a:avLst/>
            </a:prstGeom>
          </p:spPr>
        </p:pic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E9CA31AA-2638-0B42-8AF2-A0319A3EAE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82209" y="1984375"/>
              <a:ext cx="0" cy="2962275"/>
            </a:xfrm>
            <a:prstGeom prst="line">
              <a:avLst/>
            </a:prstGeom>
            <a:ln w="50800">
              <a:solidFill>
                <a:srgbClr val="0062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pole tekstowe 10"/>
          <p:cNvSpPr txBox="1"/>
          <p:nvPr/>
        </p:nvSpPr>
        <p:spPr>
          <a:xfrm>
            <a:off x="5105554" y="1288011"/>
            <a:ext cx="6985603" cy="502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Zajęcia dydaktyczne </a:t>
            </a:r>
          </a:p>
          <a:p>
            <a:pPr algn="ctr">
              <a:lnSpc>
                <a:spcPct val="200000"/>
              </a:lnSpc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Centrum Języków i Komunikacji (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CJK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200000"/>
              </a:lnSpc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dla 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studentów</a:t>
            </a:r>
          </a:p>
          <a:p>
            <a:pPr algn="ctr">
              <a:lnSpc>
                <a:spcPct val="200000"/>
              </a:lnSpc>
            </a:pP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Wydziału Informatyki i Telekomunikacji</a:t>
            </a:r>
          </a:p>
          <a:p>
            <a:pPr algn="ctr">
              <a:lnSpc>
                <a:spcPct val="200000"/>
              </a:lnSpc>
            </a:pP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studia stacjonarne</a:t>
            </a:r>
          </a:p>
          <a:p>
            <a:endParaRPr lang="pl-PL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874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145" y="343136"/>
            <a:ext cx="2174904" cy="68178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" y="343136"/>
            <a:ext cx="3853496" cy="81147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C31E168-DB30-DA40-8833-942E0E5F4D8D}"/>
              </a:ext>
            </a:extLst>
          </p:cNvPr>
          <p:cNvSpPr txBox="1"/>
          <p:nvPr/>
        </p:nvSpPr>
        <p:spPr>
          <a:xfrm>
            <a:off x="4985403" y="352792"/>
            <a:ext cx="4537495" cy="792163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Zajęcia dydaktyczne </a:t>
            </a:r>
          </a:p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Centrum Języków i Komunikacji (CJK</a:t>
            </a:r>
            <a:r>
              <a:rPr lang="pl-PL" sz="1200" kern="0" dirty="0" smtClean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pl-PL" sz="1200" b="0" i="0" u="none" strike="noStrike" kern="0" cap="none" spc="0" normalizeH="0" baseline="0" noProof="0" dirty="0">
              <a:ln>
                <a:noFill/>
              </a:ln>
              <a:solidFill>
                <a:srgbClr val="0062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067EAE28-784B-D940-B250-CDCE7A4EE06E}"/>
              </a:ext>
            </a:extLst>
          </p:cNvPr>
          <p:cNvCxnSpPr>
            <a:cxnSpLocks/>
          </p:cNvCxnSpPr>
          <p:nvPr/>
        </p:nvCxnSpPr>
        <p:spPr>
          <a:xfrm flipH="1">
            <a:off x="9623521" y="335472"/>
            <a:ext cx="1" cy="790066"/>
          </a:xfrm>
          <a:prstGeom prst="line">
            <a:avLst/>
          </a:prstGeom>
          <a:noFill/>
          <a:ln w="25400" cap="flat" cmpd="sng" algn="ctr">
            <a:solidFill>
              <a:srgbClr val="006288"/>
            </a:solidFill>
            <a:prstDash val="solid"/>
            <a:miter lim="800000"/>
          </a:ln>
          <a:effectLst/>
        </p:spPr>
      </p:cxnSp>
      <p:sp>
        <p:nvSpPr>
          <p:cNvPr id="11" name="Siedziba CJK PP…"/>
          <p:cNvSpPr txBox="1"/>
          <p:nvPr/>
        </p:nvSpPr>
        <p:spPr>
          <a:xfrm>
            <a:off x="1004551" y="2612687"/>
            <a:ext cx="519995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latin typeface="+mn-lt"/>
                <a:ea typeface="+mn-ea"/>
                <a:cs typeface="+mn-cs"/>
                <a:sym typeface="Calibri"/>
              </a:defRPr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88172" y="1304681"/>
            <a:ext cx="91359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 Lektorat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z języka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obcego – osoby odpowiedzialne </a:t>
            </a:r>
          </a:p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za przedmiot</a:t>
            </a:r>
            <a:endParaRPr lang="pl-PL" sz="2800" b="1" dirty="0"/>
          </a:p>
        </p:txBody>
      </p:sp>
      <p:sp>
        <p:nvSpPr>
          <p:cNvPr id="9" name="Siedziba CJK PP…"/>
          <p:cNvSpPr txBox="1"/>
          <p:nvPr/>
        </p:nvSpPr>
        <p:spPr>
          <a:xfrm>
            <a:off x="677454" y="2237347"/>
            <a:ext cx="11054100" cy="577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150000"/>
              </a:lnSpc>
              <a:buSzPct val="100000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420866"/>
              </p:ext>
            </p:extLst>
          </p:nvPr>
        </p:nvGraphicFramePr>
        <p:xfrm>
          <a:off x="1004551" y="2612687"/>
          <a:ext cx="9111603" cy="213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8340">
                  <a:extLst>
                    <a:ext uri="{9D8B030D-6E8A-4147-A177-3AD203B41FA5}">
                      <a16:colId xmlns:a16="http://schemas.microsoft.com/office/drawing/2014/main" val="349013326"/>
                    </a:ext>
                  </a:extLst>
                </a:gridCol>
                <a:gridCol w="1338606">
                  <a:extLst>
                    <a:ext uri="{9D8B030D-6E8A-4147-A177-3AD203B41FA5}">
                      <a16:colId xmlns:a16="http://schemas.microsoft.com/office/drawing/2014/main" val="784317909"/>
                    </a:ext>
                  </a:extLst>
                </a:gridCol>
                <a:gridCol w="4384657">
                  <a:extLst>
                    <a:ext uri="{9D8B030D-6E8A-4147-A177-3AD203B41FA5}">
                      <a16:colId xmlns:a16="http://schemas.microsoft.com/office/drawing/2014/main" val="3358168365"/>
                    </a:ext>
                  </a:extLst>
                </a:gridCol>
              </a:tblGrid>
              <a:tr h="105624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Electronics and Telecommunications</a:t>
                      </a:r>
                      <a:endParaRPr lang="en-GB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polski</a:t>
                      </a:r>
                      <a:endParaRPr lang="en-GB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mgr B. Tarko i mgr </a:t>
                      </a:r>
                      <a:r>
                        <a:rPr lang="pl-PL" sz="2000" dirty="0" smtClean="0">
                          <a:effectLst/>
                        </a:rPr>
                        <a:t>J.</a:t>
                      </a:r>
                      <a:r>
                        <a:rPr lang="pl-PL" sz="2000" baseline="0" dirty="0" smtClean="0">
                          <a:effectLst/>
                        </a:rPr>
                        <a:t> Połomka</a:t>
                      </a:r>
                      <a:endParaRPr lang="en-GB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/>
                </a:tc>
                <a:extLst>
                  <a:ext uri="{0D108BD9-81ED-4DB2-BD59-A6C34878D82A}">
                    <a16:rowId xmlns:a16="http://schemas.microsoft.com/office/drawing/2014/main" val="11580662"/>
                  </a:ext>
                </a:extLst>
              </a:tr>
              <a:tr h="11379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angielski</a:t>
                      </a:r>
                      <a:endParaRPr lang="en-GB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mgr </a:t>
                      </a:r>
                      <a:r>
                        <a:rPr lang="pl-PL" sz="2000" dirty="0" smtClean="0">
                          <a:effectLst/>
                        </a:rPr>
                        <a:t>E</a:t>
                      </a:r>
                      <a:r>
                        <a:rPr lang="pl-PL" sz="2000" dirty="0">
                          <a:effectLst/>
                        </a:rPr>
                        <a:t>. </a:t>
                      </a:r>
                      <a:r>
                        <a:rPr lang="pl-PL" sz="2000" dirty="0" smtClean="0">
                          <a:effectLst/>
                        </a:rPr>
                        <a:t>Jeziorek i mgr A. Kubot </a:t>
                      </a:r>
                      <a:endParaRPr lang="en-GB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/>
                </a:tc>
                <a:extLst>
                  <a:ext uri="{0D108BD9-81ED-4DB2-BD59-A6C34878D82A}">
                    <a16:rowId xmlns:a16="http://schemas.microsoft.com/office/drawing/2014/main" val="3712151231"/>
                  </a:ext>
                </a:extLst>
              </a:tr>
              <a:tr h="105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Elektronika i Telekomunikacja</a:t>
                      </a:r>
                      <a:endParaRPr lang="en-GB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angielski</a:t>
                      </a:r>
                      <a:endParaRPr lang="en-GB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mgr </a:t>
                      </a:r>
                      <a:r>
                        <a:rPr lang="pl-PL" sz="2000" dirty="0" smtClean="0">
                          <a:effectLst/>
                        </a:rPr>
                        <a:t>E. Jeziorek i mgr A. Kubot </a:t>
                      </a:r>
                      <a:endParaRPr lang="en-GB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/>
                </a:tc>
                <a:extLst>
                  <a:ext uri="{0D108BD9-81ED-4DB2-BD59-A6C34878D82A}">
                    <a16:rowId xmlns:a16="http://schemas.microsoft.com/office/drawing/2014/main" val="1588750544"/>
                  </a:ext>
                </a:extLst>
              </a:tr>
              <a:tr h="105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Informatyka</a:t>
                      </a:r>
                      <a:endParaRPr lang="en-GB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angielski</a:t>
                      </a:r>
                      <a:endParaRPr lang="en-GB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mgr Ł. Woźniakowski</a:t>
                      </a:r>
                      <a:endParaRPr lang="en-GB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/>
                </a:tc>
                <a:extLst>
                  <a:ext uri="{0D108BD9-81ED-4DB2-BD59-A6C34878D82A}">
                    <a16:rowId xmlns:a16="http://schemas.microsoft.com/office/drawing/2014/main" val="426115676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</a:rPr>
                        <a:t>Sztuczna Inteligencja</a:t>
                      </a:r>
                      <a:endParaRPr lang="en-GB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angielski</a:t>
                      </a:r>
                      <a:endParaRPr lang="en-GB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mgr Ł. Woźniakowski</a:t>
                      </a:r>
                      <a:endParaRPr lang="en-GB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/>
                </a:tc>
                <a:extLst>
                  <a:ext uri="{0D108BD9-81ED-4DB2-BD59-A6C34878D82A}">
                    <a16:rowId xmlns:a16="http://schemas.microsoft.com/office/drawing/2014/main" val="3808653333"/>
                  </a:ext>
                </a:extLst>
              </a:tr>
              <a:tr h="105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Teleinformatyka</a:t>
                      </a:r>
                      <a:endParaRPr lang="en-GB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angielski</a:t>
                      </a:r>
                      <a:endParaRPr lang="en-GB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mgr </a:t>
                      </a:r>
                      <a:r>
                        <a:rPr lang="pl-PL" sz="2000" dirty="0" smtClean="0">
                          <a:effectLst/>
                        </a:rPr>
                        <a:t>E. Jeziorek i mgr A. Kubot </a:t>
                      </a:r>
                      <a:endParaRPr lang="en-GB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/>
                </a:tc>
                <a:extLst>
                  <a:ext uri="{0D108BD9-81ED-4DB2-BD59-A6C34878D82A}">
                    <a16:rowId xmlns:a16="http://schemas.microsoft.com/office/drawing/2014/main" val="2235500008"/>
                  </a:ext>
                </a:extLst>
              </a:tr>
              <a:tr h="123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Bioinformatyka</a:t>
                      </a:r>
                      <a:endParaRPr lang="en-GB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angielski</a:t>
                      </a:r>
                      <a:endParaRPr lang="en-GB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mgr A. Martynow</a:t>
                      </a:r>
                      <a:endParaRPr lang="en-GB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/>
                </a:tc>
                <a:extLst>
                  <a:ext uri="{0D108BD9-81ED-4DB2-BD59-A6C34878D82A}">
                    <a16:rowId xmlns:a16="http://schemas.microsoft.com/office/drawing/2014/main" val="4231497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145" y="343136"/>
            <a:ext cx="2174904" cy="68178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" y="343136"/>
            <a:ext cx="3853496" cy="81147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C31E168-DB30-DA40-8833-942E0E5F4D8D}"/>
              </a:ext>
            </a:extLst>
          </p:cNvPr>
          <p:cNvSpPr txBox="1"/>
          <p:nvPr/>
        </p:nvSpPr>
        <p:spPr>
          <a:xfrm>
            <a:off x="4985403" y="352792"/>
            <a:ext cx="4537495" cy="792163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Zajęcia dydaktyczne </a:t>
            </a:r>
          </a:p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Centrum Języków i Komunikacji (CJK</a:t>
            </a:r>
            <a:r>
              <a:rPr lang="pl-PL" sz="1200" kern="0" dirty="0" smtClean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pl-PL" sz="1200" b="0" i="0" u="none" strike="noStrike" kern="0" cap="none" spc="0" normalizeH="0" baseline="0" noProof="0" dirty="0">
              <a:ln>
                <a:noFill/>
              </a:ln>
              <a:solidFill>
                <a:srgbClr val="0062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067EAE28-784B-D940-B250-CDCE7A4EE06E}"/>
              </a:ext>
            </a:extLst>
          </p:cNvPr>
          <p:cNvCxnSpPr>
            <a:cxnSpLocks/>
          </p:cNvCxnSpPr>
          <p:nvPr/>
        </p:nvCxnSpPr>
        <p:spPr>
          <a:xfrm flipH="1">
            <a:off x="9623521" y="335472"/>
            <a:ext cx="1" cy="790066"/>
          </a:xfrm>
          <a:prstGeom prst="line">
            <a:avLst/>
          </a:prstGeom>
          <a:noFill/>
          <a:ln w="25400" cap="flat" cmpd="sng" algn="ctr">
            <a:solidFill>
              <a:srgbClr val="006288"/>
            </a:solidFill>
            <a:prstDash val="solid"/>
            <a:miter lim="800000"/>
          </a:ln>
          <a:effectLst/>
        </p:spPr>
      </p:cxnSp>
      <p:sp>
        <p:nvSpPr>
          <p:cNvPr id="11" name="Siedziba CJK PP…"/>
          <p:cNvSpPr txBox="1"/>
          <p:nvPr/>
        </p:nvSpPr>
        <p:spPr>
          <a:xfrm>
            <a:off x="1004551" y="2612687"/>
            <a:ext cx="519995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latin typeface="+mn-lt"/>
                <a:ea typeface="+mn-ea"/>
                <a:cs typeface="+mn-cs"/>
                <a:sym typeface="Calibri"/>
              </a:defRPr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04501" y="1292898"/>
            <a:ext cx="109234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 Dodatkowa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oferta działalności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CJK dla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studentów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i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pracowników akademickich</a:t>
            </a:r>
          </a:p>
        </p:txBody>
      </p:sp>
      <p:sp>
        <p:nvSpPr>
          <p:cNvPr id="9" name="Siedziba CJK PP…"/>
          <p:cNvSpPr txBox="1"/>
          <p:nvPr/>
        </p:nvSpPr>
        <p:spPr>
          <a:xfrm>
            <a:off x="677454" y="2237347"/>
            <a:ext cx="11054100" cy="3862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Kursy z języków obcych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– angielski, francuski niemiecki, chiński, itd. </a:t>
            </a: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buSzPct val="100000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Kontakt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: mgr Beata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Osuch,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beata.osuch@put.poznan.pl</a:t>
            </a: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Kursy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z zakresu kompetencji miękkich (</a:t>
            </a:r>
            <a:r>
              <a:rPr lang="pl-P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Soft-Skills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spcBef>
                <a:spcPts val="600"/>
              </a:spcBef>
              <a:buSzPct val="100000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Kontakt: mgr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Izabela Cichocka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izabela.cichocka@put.poznan.pl</a:t>
            </a: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Pisanie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akademickie</a:t>
            </a:r>
          </a:p>
          <a:p>
            <a:pPr lvl="1">
              <a:spcBef>
                <a:spcPts val="600"/>
              </a:spcBef>
              <a:buSzPct val="100000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Kontakt: mgr </a:t>
            </a:r>
            <a:r>
              <a:rPr lang="pl-PL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Nuala</a:t>
            </a:r>
            <a:r>
              <a:rPr lang="pl-P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Mederski</a:t>
            </a:r>
            <a:r>
              <a:rPr lang="pl-P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alt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nuala.mederski@put.poznan.pl</a:t>
            </a:r>
            <a:r>
              <a:rPr lang="pl-PL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Usługi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tłumaczeniowe</a:t>
            </a:r>
          </a:p>
          <a:p>
            <a:pPr lvl="1">
              <a:spcBef>
                <a:spcPts val="600"/>
              </a:spcBef>
              <a:buSzPct val="100000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Kontakt: mgr Anna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Martynow,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anna.martynow@put.poznan.pl</a:t>
            </a: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Egzaminy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certyfikowane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(ACERT,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Linguaskill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LCCI and Goethe-Test PRO)</a:t>
            </a:r>
          </a:p>
          <a:p>
            <a:pPr lvl="1">
              <a:spcBef>
                <a:spcPts val="600"/>
              </a:spcBef>
              <a:buSzPct val="100000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Kontakt: mgr Alicja </a:t>
            </a:r>
            <a:r>
              <a:rPr lang="pl-P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Lamperska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alicja.lamperska@put.poznan.pl</a:t>
            </a: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00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818" y="1827901"/>
            <a:ext cx="2365182" cy="4870373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145" y="343136"/>
            <a:ext cx="2174904" cy="68178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" y="343136"/>
            <a:ext cx="3853496" cy="81147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C31E168-DB30-DA40-8833-942E0E5F4D8D}"/>
              </a:ext>
            </a:extLst>
          </p:cNvPr>
          <p:cNvSpPr txBox="1"/>
          <p:nvPr/>
        </p:nvSpPr>
        <p:spPr>
          <a:xfrm>
            <a:off x="4985403" y="352792"/>
            <a:ext cx="4537495" cy="792163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Zajęcia dydaktyczne </a:t>
            </a:r>
          </a:p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Centrum Języków i Komunikacji (CJK</a:t>
            </a:r>
            <a:r>
              <a:rPr lang="pl-PL" sz="1200" kern="0" dirty="0" smtClean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pl-PL" sz="1200" b="0" i="0" u="none" strike="noStrike" kern="0" cap="none" spc="0" normalizeH="0" baseline="0" noProof="0" dirty="0">
              <a:ln>
                <a:noFill/>
              </a:ln>
              <a:solidFill>
                <a:srgbClr val="0062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067EAE28-784B-D940-B250-CDCE7A4EE06E}"/>
              </a:ext>
            </a:extLst>
          </p:cNvPr>
          <p:cNvCxnSpPr>
            <a:cxnSpLocks/>
          </p:cNvCxnSpPr>
          <p:nvPr/>
        </p:nvCxnSpPr>
        <p:spPr>
          <a:xfrm flipH="1">
            <a:off x="9623521" y="335472"/>
            <a:ext cx="1" cy="790066"/>
          </a:xfrm>
          <a:prstGeom prst="line">
            <a:avLst/>
          </a:prstGeom>
          <a:noFill/>
          <a:ln w="25400" cap="flat" cmpd="sng" algn="ctr">
            <a:solidFill>
              <a:srgbClr val="006288"/>
            </a:solidFill>
            <a:prstDash val="solid"/>
            <a:miter lim="800000"/>
          </a:ln>
          <a:effectLst/>
        </p:spPr>
      </p:cxnSp>
      <p:sp>
        <p:nvSpPr>
          <p:cNvPr id="11" name="Siedziba CJK PP…"/>
          <p:cNvSpPr txBox="1"/>
          <p:nvPr/>
        </p:nvSpPr>
        <p:spPr>
          <a:xfrm>
            <a:off x="1004551" y="2612687"/>
            <a:ext cx="519995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latin typeface="+mn-lt"/>
                <a:ea typeface="+mn-ea"/>
                <a:cs typeface="+mn-cs"/>
                <a:sym typeface="Calibri"/>
              </a:defRPr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88172" y="1304681"/>
            <a:ext cx="10923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 Dodatkowa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działalność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CJK dla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studentów</a:t>
            </a:r>
            <a:endParaRPr lang="pl-PL" sz="2800" b="1" dirty="0"/>
          </a:p>
        </p:txBody>
      </p:sp>
      <p:sp>
        <p:nvSpPr>
          <p:cNvPr id="9" name="Siedziba CJK PP…"/>
          <p:cNvSpPr txBox="1"/>
          <p:nvPr/>
        </p:nvSpPr>
        <p:spPr>
          <a:xfrm>
            <a:off x="677454" y="2237347"/>
            <a:ext cx="11054100" cy="3970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2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Ogólnopolska Olimpiada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Języka Angielskiego dla Wyższych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Szkół Technicznych: I etap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19.01.2024 r.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2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Konkursy i quizy językowe (cały rok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 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2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Dzień Języków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Obcych (maj).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2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Polish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 for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27.11-1.12.2023).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2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Orientation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(wrzesień &amp; luty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SzPct val="100000"/>
              <a:defRPr sz="2100">
                <a:latin typeface="+mn-lt"/>
                <a:ea typeface="+mn-ea"/>
                <a:cs typeface="+mn-cs"/>
                <a:sym typeface="Calibri"/>
              </a:defRPr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47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145" y="343136"/>
            <a:ext cx="2174904" cy="68178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" y="343136"/>
            <a:ext cx="3853496" cy="81147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C31E168-DB30-DA40-8833-942E0E5F4D8D}"/>
              </a:ext>
            </a:extLst>
          </p:cNvPr>
          <p:cNvSpPr txBox="1"/>
          <p:nvPr/>
        </p:nvSpPr>
        <p:spPr>
          <a:xfrm>
            <a:off x="4985403" y="352792"/>
            <a:ext cx="4537495" cy="792163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Zajęcia dydaktyczne </a:t>
            </a:r>
          </a:p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Centrum Języków i Komunikacji (CJK</a:t>
            </a:r>
            <a:r>
              <a:rPr lang="pl-PL" sz="1200" kern="0" dirty="0" smtClean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pl-PL" sz="1200" b="0" i="0" u="none" strike="noStrike" kern="0" cap="none" spc="0" normalizeH="0" baseline="0" noProof="0" dirty="0">
              <a:ln>
                <a:noFill/>
              </a:ln>
              <a:solidFill>
                <a:srgbClr val="0062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067EAE28-784B-D940-B250-CDCE7A4EE06E}"/>
              </a:ext>
            </a:extLst>
          </p:cNvPr>
          <p:cNvCxnSpPr>
            <a:cxnSpLocks/>
          </p:cNvCxnSpPr>
          <p:nvPr/>
        </p:nvCxnSpPr>
        <p:spPr>
          <a:xfrm flipH="1">
            <a:off x="9623521" y="335472"/>
            <a:ext cx="1" cy="790066"/>
          </a:xfrm>
          <a:prstGeom prst="line">
            <a:avLst/>
          </a:prstGeom>
          <a:noFill/>
          <a:ln w="25400" cap="flat" cmpd="sng" algn="ctr">
            <a:solidFill>
              <a:srgbClr val="006288"/>
            </a:solidFill>
            <a:prstDash val="solid"/>
            <a:miter lim="800000"/>
          </a:ln>
          <a:effectLst/>
        </p:spPr>
      </p:cxnSp>
      <p:sp>
        <p:nvSpPr>
          <p:cNvPr id="11" name="Siedziba CJK PP…"/>
          <p:cNvSpPr txBox="1"/>
          <p:nvPr/>
        </p:nvSpPr>
        <p:spPr>
          <a:xfrm>
            <a:off x="1004551" y="2612687"/>
            <a:ext cx="519995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latin typeface="+mn-lt"/>
                <a:ea typeface="+mn-ea"/>
                <a:cs typeface="+mn-cs"/>
                <a:sym typeface="Calibri"/>
              </a:defRPr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iedziba CJK PP…"/>
          <p:cNvSpPr txBox="1"/>
          <p:nvPr/>
        </p:nvSpPr>
        <p:spPr>
          <a:xfrm>
            <a:off x="511200" y="1555703"/>
            <a:ext cx="11054100" cy="2516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lnSpc>
                <a:spcPct val="150000"/>
              </a:lnSpc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Zapraszamy na naszą stronę </a:t>
            </a:r>
            <a:r>
              <a:rPr lang="pl-PL" sz="2800" u="sng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www.clc.put.poznan.pl</a:t>
            </a:r>
            <a:endParaRPr lang="pl-PL" sz="2800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algn="ctr">
              <a:lnSpc>
                <a:spcPct val="150000"/>
              </a:lnSpc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Polub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nas na Facebook </a:t>
            </a:r>
            <a:r>
              <a:rPr lang="pl-PL" sz="2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pl-PL" sz="2800" u="sng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www.facebook.com/cjikput</a:t>
            </a:r>
            <a:endParaRPr lang="pl-PL" sz="2800" u="sng" dirty="0" smtClean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800" b="1" dirty="0" smtClean="0"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Zapraszamy </a:t>
            </a:r>
            <a:r>
              <a:rPr lang="pl-PL" sz="2800" b="1" dirty="0"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sz="2800" b="1" dirty="0" smtClean="0"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CJK !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SzPct val="100000"/>
              <a:defRPr sz="2100">
                <a:latin typeface="+mn-lt"/>
                <a:ea typeface="+mn-ea"/>
                <a:cs typeface="+mn-cs"/>
                <a:sym typeface="Calibri"/>
              </a:defRPr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" r="9469"/>
          <a:stretch/>
        </p:blipFill>
        <p:spPr>
          <a:xfrm>
            <a:off x="4550980" y="3518488"/>
            <a:ext cx="4135133" cy="3339512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" t="10267" r="8352" b="1610"/>
          <a:stretch/>
        </p:blipFill>
        <p:spPr>
          <a:xfrm>
            <a:off x="8567810" y="2850756"/>
            <a:ext cx="3331239" cy="4007244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36" y="3626175"/>
            <a:ext cx="4705026" cy="3124137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425685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145" y="343136"/>
            <a:ext cx="2174904" cy="68178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" y="343136"/>
            <a:ext cx="3853496" cy="81147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C31E168-DB30-DA40-8833-942E0E5F4D8D}"/>
              </a:ext>
            </a:extLst>
          </p:cNvPr>
          <p:cNvSpPr txBox="1"/>
          <p:nvPr/>
        </p:nvSpPr>
        <p:spPr>
          <a:xfrm>
            <a:off x="4985403" y="352792"/>
            <a:ext cx="4537495" cy="792163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Zajęcia dydaktyczne </a:t>
            </a:r>
          </a:p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Centrum Języków i Komunikacji (CJK</a:t>
            </a:r>
            <a:r>
              <a:rPr lang="pl-PL" sz="1200" kern="0" dirty="0" smtClean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pl-PL" sz="1200" b="0" i="0" u="none" strike="noStrike" kern="0" cap="none" spc="0" normalizeH="0" baseline="0" noProof="0" dirty="0">
              <a:ln>
                <a:noFill/>
              </a:ln>
              <a:solidFill>
                <a:srgbClr val="0062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067EAE28-784B-D940-B250-CDCE7A4EE06E}"/>
              </a:ext>
            </a:extLst>
          </p:cNvPr>
          <p:cNvCxnSpPr>
            <a:cxnSpLocks/>
          </p:cNvCxnSpPr>
          <p:nvPr/>
        </p:nvCxnSpPr>
        <p:spPr>
          <a:xfrm flipH="1">
            <a:off x="9623521" y="335472"/>
            <a:ext cx="1" cy="790066"/>
          </a:xfrm>
          <a:prstGeom prst="line">
            <a:avLst/>
          </a:prstGeom>
          <a:noFill/>
          <a:ln w="25400" cap="flat" cmpd="sng" algn="ctr">
            <a:solidFill>
              <a:srgbClr val="006288"/>
            </a:solidFill>
            <a:prstDash val="solid"/>
            <a:miter lim="800000"/>
          </a:ln>
          <a:effectLst/>
        </p:spPr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243" y="2006536"/>
            <a:ext cx="4840644" cy="3834716"/>
          </a:xfrm>
          <a:prstGeom prst="rect">
            <a:avLst/>
          </a:prstGeom>
        </p:spPr>
      </p:pic>
      <p:sp>
        <p:nvSpPr>
          <p:cNvPr id="11" name="Siedziba CJK PP…"/>
          <p:cNvSpPr txBox="1"/>
          <p:nvPr/>
        </p:nvSpPr>
        <p:spPr>
          <a:xfrm>
            <a:off x="1004551" y="2612687"/>
            <a:ext cx="519995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latin typeface="+mn-lt"/>
                <a:ea typeface="+mn-ea"/>
                <a:cs typeface="+mn-cs"/>
                <a:sym typeface="Calibri"/>
              </a:defRPr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12664" y="1254120"/>
            <a:ext cx="10923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Siedziba CJK</a:t>
            </a:r>
            <a:endParaRPr lang="pl-PL" sz="2800" b="1" dirty="0"/>
          </a:p>
        </p:txBody>
      </p:sp>
      <p:sp>
        <p:nvSpPr>
          <p:cNvPr id="3" name="Prostokąt 2"/>
          <p:cNvSpPr/>
          <p:nvPr/>
        </p:nvSpPr>
        <p:spPr>
          <a:xfrm>
            <a:off x="612664" y="2446566"/>
            <a:ext cx="644109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Poznań, ul. Piotrowo 3A</a:t>
            </a: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III piętro</a:t>
            </a: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Budynek Wydziału </a:t>
            </a: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Automatyki, Robotyki i Elektrotechniki </a:t>
            </a: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(bez zegara) </a:t>
            </a:r>
          </a:p>
          <a:p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cxnSp>
        <p:nvCxnSpPr>
          <p:cNvPr id="12" name="Łącznik prosty ze strzałką 11"/>
          <p:cNvCxnSpPr/>
          <p:nvPr/>
        </p:nvCxnSpPr>
        <p:spPr>
          <a:xfrm>
            <a:off x="3699164" y="2843519"/>
            <a:ext cx="4374424" cy="123086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10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145" y="343136"/>
            <a:ext cx="2174904" cy="68178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" y="343136"/>
            <a:ext cx="3853496" cy="81147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C31E168-DB30-DA40-8833-942E0E5F4D8D}"/>
              </a:ext>
            </a:extLst>
          </p:cNvPr>
          <p:cNvSpPr txBox="1"/>
          <p:nvPr/>
        </p:nvSpPr>
        <p:spPr>
          <a:xfrm>
            <a:off x="4985403" y="352792"/>
            <a:ext cx="4537495" cy="792163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Zajęcia dydaktyczne </a:t>
            </a:r>
          </a:p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Centrum Języków i Komunikacji (CJK</a:t>
            </a:r>
            <a:r>
              <a:rPr lang="pl-PL" sz="1200" kern="0" dirty="0" smtClean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pl-PL" sz="1200" b="0" i="0" u="none" strike="noStrike" kern="0" cap="none" spc="0" normalizeH="0" baseline="0" noProof="0" dirty="0">
              <a:ln>
                <a:noFill/>
              </a:ln>
              <a:solidFill>
                <a:srgbClr val="0062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067EAE28-784B-D940-B250-CDCE7A4EE06E}"/>
              </a:ext>
            </a:extLst>
          </p:cNvPr>
          <p:cNvCxnSpPr>
            <a:cxnSpLocks/>
          </p:cNvCxnSpPr>
          <p:nvPr/>
        </p:nvCxnSpPr>
        <p:spPr>
          <a:xfrm flipH="1">
            <a:off x="9623521" y="335472"/>
            <a:ext cx="1" cy="790066"/>
          </a:xfrm>
          <a:prstGeom prst="line">
            <a:avLst/>
          </a:prstGeom>
          <a:noFill/>
          <a:ln w="25400" cap="flat" cmpd="sng" algn="ctr">
            <a:solidFill>
              <a:srgbClr val="006288"/>
            </a:solidFill>
            <a:prstDash val="solid"/>
            <a:miter lim="800000"/>
          </a:ln>
          <a:effectLst/>
        </p:spPr>
      </p:cxnSp>
      <p:sp>
        <p:nvSpPr>
          <p:cNvPr id="11" name="Siedziba CJK PP…"/>
          <p:cNvSpPr txBox="1"/>
          <p:nvPr/>
        </p:nvSpPr>
        <p:spPr>
          <a:xfrm>
            <a:off x="1004551" y="2612687"/>
            <a:ext cx="519995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latin typeface="+mn-lt"/>
                <a:ea typeface="+mn-ea"/>
                <a:cs typeface="+mn-cs"/>
                <a:sym typeface="Calibri"/>
              </a:defRPr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70777" y="1239268"/>
            <a:ext cx="10923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Władze CJK</a:t>
            </a:r>
            <a:endParaRPr lang="pl-PL" sz="2800" b="1" dirty="0"/>
          </a:p>
        </p:txBody>
      </p:sp>
      <p:sp>
        <p:nvSpPr>
          <p:cNvPr id="9" name="Siedziba CJK PP…"/>
          <p:cNvSpPr txBox="1"/>
          <p:nvPr/>
        </p:nvSpPr>
        <p:spPr>
          <a:xfrm>
            <a:off x="677454" y="2237347"/>
            <a:ext cx="11054100" cy="3416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Dyrektor: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dr Liliana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Szczuka-Dorna, prof. PP 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Zastępca dyrektora ds. studiów stacjonarnych: dr Barbara Sawicka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Zastępca dyrektora ds. studiów niestacjonarnych: mgr Małgorzata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Bączyńska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Kierownicy zespołów: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mgr Kinga Komorowska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mgr Karol Matysiak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2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145" y="343136"/>
            <a:ext cx="2174904" cy="68178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" y="343136"/>
            <a:ext cx="3853496" cy="81147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C31E168-DB30-DA40-8833-942E0E5F4D8D}"/>
              </a:ext>
            </a:extLst>
          </p:cNvPr>
          <p:cNvSpPr txBox="1"/>
          <p:nvPr/>
        </p:nvSpPr>
        <p:spPr>
          <a:xfrm>
            <a:off x="4985403" y="352792"/>
            <a:ext cx="4537495" cy="792163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Zajęcia dydaktyczne </a:t>
            </a:r>
          </a:p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Centrum Języków i Komunikacji (CJK</a:t>
            </a:r>
            <a:r>
              <a:rPr lang="pl-PL" sz="1200" kern="0" dirty="0" smtClean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pl-PL" sz="1200" b="0" i="0" u="none" strike="noStrike" kern="0" cap="none" spc="0" normalizeH="0" baseline="0" noProof="0" dirty="0">
              <a:ln>
                <a:noFill/>
              </a:ln>
              <a:solidFill>
                <a:srgbClr val="0062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067EAE28-784B-D940-B250-CDCE7A4EE06E}"/>
              </a:ext>
            </a:extLst>
          </p:cNvPr>
          <p:cNvCxnSpPr>
            <a:cxnSpLocks/>
          </p:cNvCxnSpPr>
          <p:nvPr/>
        </p:nvCxnSpPr>
        <p:spPr>
          <a:xfrm flipH="1">
            <a:off x="9623521" y="335472"/>
            <a:ext cx="1" cy="790066"/>
          </a:xfrm>
          <a:prstGeom prst="line">
            <a:avLst/>
          </a:prstGeom>
          <a:noFill/>
          <a:ln w="25400" cap="flat" cmpd="sng" algn="ctr">
            <a:solidFill>
              <a:srgbClr val="006288"/>
            </a:solidFill>
            <a:prstDash val="solid"/>
            <a:miter lim="800000"/>
          </a:ln>
          <a:effectLst/>
        </p:spPr>
      </p:cxnSp>
      <p:sp>
        <p:nvSpPr>
          <p:cNvPr id="11" name="Siedziba CJK PP…"/>
          <p:cNvSpPr txBox="1"/>
          <p:nvPr/>
        </p:nvSpPr>
        <p:spPr>
          <a:xfrm>
            <a:off x="1004551" y="2612687"/>
            <a:ext cx="519995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latin typeface="+mn-lt"/>
                <a:ea typeface="+mn-ea"/>
                <a:cs typeface="+mn-cs"/>
                <a:sym typeface="Calibri"/>
              </a:defRPr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70777" y="1239268"/>
            <a:ext cx="10923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Kontakt</a:t>
            </a:r>
            <a:endParaRPr lang="pl-PL" sz="2800" b="1" dirty="0"/>
          </a:p>
        </p:txBody>
      </p:sp>
      <p:sp>
        <p:nvSpPr>
          <p:cNvPr id="9" name="Siedziba CJK PP…"/>
          <p:cNvSpPr txBox="1"/>
          <p:nvPr/>
        </p:nvSpPr>
        <p:spPr>
          <a:xfrm>
            <a:off x="605462" y="1976832"/>
            <a:ext cx="11054100" cy="4305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114000"/>
              </a:lnSpc>
              <a:buSzPct val="100000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1. Sekretariat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dla studentów:</a:t>
            </a:r>
          </a:p>
          <a:p>
            <a:pPr>
              <a:lnSpc>
                <a:spcPct val="114000"/>
              </a:lnSpc>
              <a:buSzPct val="100000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pok. 321, tel. +48 (61) 665 2597 </a:t>
            </a:r>
          </a:p>
          <a:p>
            <a:pPr>
              <a:lnSpc>
                <a:spcPct val="114000"/>
              </a:lnSpc>
              <a:buSzPct val="100000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office_clc@put.poznan.pl</a:t>
            </a:r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buSzPct val="100000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Czynny od poniedziałku do piątku w godz. 10.00 - 14.00</a:t>
            </a:r>
          </a:p>
          <a:p>
            <a:pPr>
              <a:lnSpc>
                <a:spcPct val="114000"/>
              </a:lnSpc>
              <a:buSzPct val="100000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www.clc.put.poznan.pl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buSzPct val="100000"/>
              <a:defRPr sz="2100">
                <a:latin typeface="+mn-lt"/>
                <a:ea typeface="+mn-ea"/>
                <a:cs typeface="+mn-cs"/>
                <a:sym typeface="Calibri"/>
              </a:defRPr>
            </a:pPr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buSzPct val="100000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2. Sprawy szczególne: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4000"/>
              </a:lnSpc>
              <a:buSzPct val="100000"/>
              <a:buFont typeface="Arial" panose="020B0604020202020204" pitchFamily="34" charset="0"/>
              <a:buChar char="•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plan/zajęcia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: dr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Barbara Sawicka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barbara.sawicka@put.poznan.pl</a:t>
            </a:r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4000"/>
              </a:lnSpc>
              <a:buSzPct val="100000"/>
              <a:buFont typeface="Arial" panose="020B0604020202020204" pitchFamily="34" charset="0"/>
              <a:buChar char="•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USOS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mgr Małgorzata Bączyńska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malgorzata.baczynska@put.poznan.pl</a:t>
            </a:r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buSzPct val="100000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mgr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inż. 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Piotr Halt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piotr.halt@put.poznan.pl</a:t>
            </a:r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buSzPct val="100000"/>
              <a:defRPr sz="2100">
                <a:latin typeface="+mn-lt"/>
                <a:ea typeface="+mn-ea"/>
                <a:cs typeface="+mn-cs"/>
                <a:sym typeface="Calibri"/>
              </a:defRPr>
            </a:pPr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75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145" y="343136"/>
            <a:ext cx="2174904" cy="68178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" y="343136"/>
            <a:ext cx="3853496" cy="81147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C31E168-DB30-DA40-8833-942E0E5F4D8D}"/>
              </a:ext>
            </a:extLst>
          </p:cNvPr>
          <p:cNvSpPr txBox="1"/>
          <p:nvPr/>
        </p:nvSpPr>
        <p:spPr>
          <a:xfrm>
            <a:off x="4985403" y="352792"/>
            <a:ext cx="4537495" cy="792163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Zajęcia dydaktyczne </a:t>
            </a:r>
          </a:p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Centrum Języków i Komunikacji (CJK</a:t>
            </a:r>
            <a:r>
              <a:rPr lang="pl-PL" sz="1200" kern="0" dirty="0" smtClean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pl-PL" sz="1200" b="0" i="0" u="none" strike="noStrike" kern="0" cap="none" spc="0" normalizeH="0" baseline="0" noProof="0" dirty="0">
              <a:ln>
                <a:noFill/>
              </a:ln>
              <a:solidFill>
                <a:srgbClr val="0062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067EAE28-784B-D940-B250-CDCE7A4EE06E}"/>
              </a:ext>
            </a:extLst>
          </p:cNvPr>
          <p:cNvCxnSpPr>
            <a:cxnSpLocks/>
          </p:cNvCxnSpPr>
          <p:nvPr/>
        </p:nvCxnSpPr>
        <p:spPr>
          <a:xfrm flipH="1">
            <a:off x="9623521" y="335472"/>
            <a:ext cx="1" cy="790066"/>
          </a:xfrm>
          <a:prstGeom prst="line">
            <a:avLst/>
          </a:prstGeom>
          <a:noFill/>
          <a:ln w="25400" cap="flat" cmpd="sng" algn="ctr">
            <a:solidFill>
              <a:srgbClr val="006288"/>
            </a:solidFill>
            <a:prstDash val="solid"/>
            <a:miter lim="800000"/>
          </a:ln>
          <a:effectLst/>
        </p:spPr>
      </p:cxnSp>
      <p:sp>
        <p:nvSpPr>
          <p:cNvPr id="11" name="Siedziba CJK PP…"/>
          <p:cNvSpPr txBox="1"/>
          <p:nvPr/>
        </p:nvSpPr>
        <p:spPr>
          <a:xfrm>
            <a:off x="1004551" y="2612687"/>
            <a:ext cx="519995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latin typeface="+mn-lt"/>
                <a:ea typeface="+mn-ea"/>
                <a:cs typeface="+mn-cs"/>
                <a:sym typeface="Calibri"/>
              </a:defRPr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70777" y="1258685"/>
            <a:ext cx="10923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Oferta dydaktyczna</a:t>
            </a:r>
            <a:endParaRPr lang="pl-PL" sz="2800" b="1" dirty="0"/>
          </a:p>
        </p:txBody>
      </p:sp>
      <p:sp>
        <p:nvSpPr>
          <p:cNvPr id="9" name="Siedziba CJK PP…"/>
          <p:cNvSpPr txBox="1"/>
          <p:nvPr/>
        </p:nvSpPr>
        <p:spPr>
          <a:xfrm>
            <a:off x="545478" y="2378749"/>
            <a:ext cx="8287437" cy="3323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 stopień studiów – Lektorat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 języka angielskiego specjalistycznego, Polish as a Foreign Language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stopień studiów – Lektorat z języka angielskiego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specjalistycznego, Communication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English, Technical and Scientific Writing,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Interpersonal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Communication, Praktyka języka angielskiego,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Polish as a Foreign Language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stopień studiów – Język angielski dla celów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akademickich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746" y="2888156"/>
            <a:ext cx="3622244" cy="379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145" y="343136"/>
            <a:ext cx="2174904" cy="68178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" y="343136"/>
            <a:ext cx="3853496" cy="81147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C31E168-DB30-DA40-8833-942E0E5F4D8D}"/>
              </a:ext>
            </a:extLst>
          </p:cNvPr>
          <p:cNvSpPr txBox="1"/>
          <p:nvPr/>
        </p:nvSpPr>
        <p:spPr>
          <a:xfrm>
            <a:off x="4985403" y="352792"/>
            <a:ext cx="4537495" cy="792163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Zajęcia dydaktyczne </a:t>
            </a:r>
          </a:p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Centrum Języków i Komunikacji (CJK</a:t>
            </a:r>
            <a:r>
              <a:rPr lang="pl-PL" sz="1200" kern="0" dirty="0" smtClean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pl-PL" sz="1200" b="0" i="0" u="none" strike="noStrike" kern="0" cap="none" spc="0" normalizeH="0" baseline="0" noProof="0" dirty="0">
              <a:ln>
                <a:noFill/>
              </a:ln>
              <a:solidFill>
                <a:srgbClr val="0062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067EAE28-784B-D940-B250-CDCE7A4EE06E}"/>
              </a:ext>
            </a:extLst>
          </p:cNvPr>
          <p:cNvCxnSpPr>
            <a:cxnSpLocks/>
          </p:cNvCxnSpPr>
          <p:nvPr/>
        </p:nvCxnSpPr>
        <p:spPr>
          <a:xfrm flipH="1">
            <a:off x="9623521" y="335472"/>
            <a:ext cx="1" cy="790066"/>
          </a:xfrm>
          <a:prstGeom prst="line">
            <a:avLst/>
          </a:prstGeom>
          <a:noFill/>
          <a:ln w="25400" cap="flat" cmpd="sng" algn="ctr">
            <a:solidFill>
              <a:srgbClr val="006288"/>
            </a:solidFill>
            <a:prstDash val="solid"/>
            <a:miter lim="800000"/>
          </a:ln>
          <a:effectLst/>
        </p:spPr>
      </p:cxnSp>
      <p:sp>
        <p:nvSpPr>
          <p:cNvPr id="11" name="Siedziba CJK PP…"/>
          <p:cNvSpPr txBox="1"/>
          <p:nvPr/>
        </p:nvSpPr>
        <p:spPr>
          <a:xfrm>
            <a:off x="1004551" y="2612687"/>
            <a:ext cx="519995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latin typeface="+mn-lt"/>
                <a:ea typeface="+mn-ea"/>
                <a:cs typeface="+mn-cs"/>
                <a:sym typeface="Calibri"/>
              </a:defRPr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70777" y="1258685"/>
            <a:ext cx="10923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Lektorat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z języka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obcego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stopień studiów</a:t>
            </a:r>
          </a:p>
        </p:txBody>
      </p:sp>
      <p:sp>
        <p:nvSpPr>
          <p:cNvPr id="9" name="Siedziba CJK PP…"/>
          <p:cNvSpPr txBox="1"/>
          <p:nvPr/>
        </p:nvSpPr>
        <p:spPr>
          <a:xfrm>
            <a:off x="670777" y="2612687"/>
            <a:ext cx="11221595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Bioinformatyka, Informatyka, SI – Język obcy specjalistyczny 120h (30+30+30+30),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.1-4 +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Elektronika i Telekomunikacja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– Język obcy specjalistyczny 120h (60+60), sem.2-3 + E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Sztuczna Inteligencja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– Career resources 30h, sem. 3 + Z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Teleinformatyka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– Język obcy specjalistyczny 120h (30+30+30+30), sem.1-4 + E</a:t>
            </a:r>
          </a:p>
          <a:p>
            <a:pPr>
              <a:lnSpc>
                <a:spcPct val="150000"/>
              </a:lnSpc>
              <a:buSzPct val="100000"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 lang="pl-PL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SzPct val="100000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Egzamin 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certyfikowany ACERT (pisemny i ustny) po zakończeniu lektoratu (poziom B2 lub C1</a:t>
            </a:r>
            <a:r>
              <a:rPr lang="pl-PL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1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145" y="343136"/>
            <a:ext cx="2174904" cy="68178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" y="343136"/>
            <a:ext cx="3853496" cy="81147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C31E168-DB30-DA40-8833-942E0E5F4D8D}"/>
              </a:ext>
            </a:extLst>
          </p:cNvPr>
          <p:cNvSpPr txBox="1"/>
          <p:nvPr/>
        </p:nvSpPr>
        <p:spPr>
          <a:xfrm>
            <a:off x="4985403" y="352792"/>
            <a:ext cx="4537495" cy="792163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Zajęcia dydaktyczne </a:t>
            </a:r>
          </a:p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Centrum Języków i Komunikacji (CJK</a:t>
            </a:r>
            <a:r>
              <a:rPr lang="pl-PL" sz="1200" kern="0" dirty="0" smtClean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pl-PL" sz="1200" b="0" i="0" u="none" strike="noStrike" kern="0" cap="none" spc="0" normalizeH="0" baseline="0" noProof="0" dirty="0">
              <a:ln>
                <a:noFill/>
              </a:ln>
              <a:solidFill>
                <a:srgbClr val="0062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067EAE28-784B-D940-B250-CDCE7A4EE06E}"/>
              </a:ext>
            </a:extLst>
          </p:cNvPr>
          <p:cNvCxnSpPr>
            <a:cxnSpLocks/>
          </p:cNvCxnSpPr>
          <p:nvPr/>
        </p:nvCxnSpPr>
        <p:spPr>
          <a:xfrm flipH="1">
            <a:off x="9623521" y="335472"/>
            <a:ext cx="1" cy="790066"/>
          </a:xfrm>
          <a:prstGeom prst="line">
            <a:avLst/>
          </a:prstGeom>
          <a:noFill/>
          <a:ln w="25400" cap="flat" cmpd="sng" algn="ctr">
            <a:solidFill>
              <a:srgbClr val="006288"/>
            </a:solidFill>
            <a:prstDash val="solid"/>
            <a:miter lim="800000"/>
          </a:ln>
          <a:effectLst/>
        </p:spPr>
      </p:cxnSp>
      <p:sp>
        <p:nvSpPr>
          <p:cNvPr id="11" name="Siedziba CJK PP…"/>
          <p:cNvSpPr txBox="1"/>
          <p:nvPr/>
        </p:nvSpPr>
        <p:spPr>
          <a:xfrm>
            <a:off x="1004551" y="2612687"/>
            <a:ext cx="519995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latin typeface="+mn-lt"/>
                <a:ea typeface="+mn-ea"/>
                <a:cs typeface="+mn-cs"/>
                <a:sym typeface="Calibri"/>
              </a:defRPr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70777" y="1258685"/>
            <a:ext cx="10923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Egzamin ACERT</a:t>
            </a:r>
            <a:endParaRPr lang="pl-PL" sz="2800" b="1" dirty="0"/>
          </a:p>
        </p:txBody>
      </p:sp>
      <p:sp>
        <p:nvSpPr>
          <p:cNvPr id="9" name="Siedziba CJK PP…"/>
          <p:cNvSpPr txBox="1"/>
          <p:nvPr/>
        </p:nvSpPr>
        <p:spPr>
          <a:xfrm>
            <a:off x="848570" y="1931867"/>
            <a:ext cx="6217248" cy="4478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Egzamin standaryzowany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Certyfikowany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przez uczelnie zrzeszone w Stowarzyszeniu Akademickich Ośrodków Nauczania Języków Obcych </a:t>
            </a: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SERMO.</a:t>
            </a:r>
            <a:endParaRPr lang="pl-PL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Uznawany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przez liczne szkoły wyższe w Polsce </a:t>
            </a: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w Europie zrzeszone w </a:t>
            </a:r>
            <a:r>
              <a:rPr lang="pl-PL" sz="1900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900" dirty="0" err="1">
                <a:latin typeface="Arial" panose="020B0604020202020204" pitchFamily="34" charset="0"/>
                <a:cs typeface="Arial" panose="020B0604020202020204" pitchFamily="34" charset="0"/>
              </a:rPr>
              <a:t>Confederation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 of Language </a:t>
            </a:r>
            <a:r>
              <a:rPr lang="pl-PL" sz="1900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l-PL" sz="19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900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1900" dirty="0" err="1">
                <a:latin typeface="Arial" panose="020B0604020202020204" pitchFamily="34" charset="0"/>
                <a:cs typeface="Arial" panose="020B0604020202020204" pitchFamily="34" charset="0"/>
              </a:rPr>
              <a:t>CercleS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Network of University Language </a:t>
            </a:r>
            <a:r>
              <a:rPr lang="pl-PL" sz="1900" dirty="0" err="1">
                <a:latin typeface="Arial" panose="020B0604020202020204" pitchFamily="34" charset="0"/>
                <a:cs typeface="Arial" panose="020B0604020202020204" pitchFamily="34" charset="0"/>
              </a:rPr>
              <a:t>Testers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NULTE.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W ramach lektoratu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na poziomie B2 lub </a:t>
            </a: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C1 lub komercyjnie (A1–C1).</a:t>
            </a:r>
            <a:endParaRPr lang="pl-PL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118" y="1045452"/>
            <a:ext cx="3824806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0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145" y="343136"/>
            <a:ext cx="2174904" cy="68178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" y="343136"/>
            <a:ext cx="3853496" cy="81147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C31E168-DB30-DA40-8833-942E0E5F4D8D}"/>
              </a:ext>
            </a:extLst>
          </p:cNvPr>
          <p:cNvSpPr txBox="1"/>
          <p:nvPr/>
        </p:nvSpPr>
        <p:spPr>
          <a:xfrm>
            <a:off x="4985403" y="352792"/>
            <a:ext cx="4537495" cy="792163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Zajęcia dydaktyczne </a:t>
            </a:r>
          </a:p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Centrum Języków i Komunikacji (CJK</a:t>
            </a:r>
            <a:r>
              <a:rPr lang="pl-PL" sz="1200" kern="0" dirty="0" smtClean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pl-PL" sz="1200" b="0" i="0" u="none" strike="noStrike" kern="0" cap="none" spc="0" normalizeH="0" baseline="0" noProof="0" dirty="0">
              <a:ln>
                <a:noFill/>
              </a:ln>
              <a:solidFill>
                <a:srgbClr val="0062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067EAE28-784B-D940-B250-CDCE7A4EE06E}"/>
              </a:ext>
            </a:extLst>
          </p:cNvPr>
          <p:cNvCxnSpPr>
            <a:cxnSpLocks/>
          </p:cNvCxnSpPr>
          <p:nvPr/>
        </p:nvCxnSpPr>
        <p:spPr>
          <a:xfrm flipH="1">
            <a:off x="9623521" y="335472"/>
            <a:ext cx="1" cy="790066"/>
          </a:xfrm>
          <a:prstGeom prst="line">
            <a:avLst/>
          </a:prstGeom>
          <a:noFill/>
          <a:ln w="25400" cap="flat" cmpd="sng" algn="ctr">
            <a:solidFill>
              <a:srgbClr val="006288"/>
            </a:solidFill>
            <a:prstDash val="solid"/>
            <a:miter lim="800000"/>
          </a:ln>
          <a:effectLst/>
        </p:spPr>
      </p:cxnSp>
      <p:sp>
        <p:nvSpPr>
          <p:cNvPr id="11" name="Siedziba CJK PP…"/>
          <p:cNvSpPr txBox="1"/>
          <p:nvPr/>
        </p:nvSpPr>
        <p:spPr>
          <a:xfrm>
            <a:off x="1004551" y="2612687"/>
            <a:ext cx="519995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latin typeface="+mn-lt"/>
                <a:ea typeface="+mn-ea"/>
                <a:cs typeface="+mn-cs"/>
                <a:sym typeface="Calibri"/>
              </a:defRPr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70777" y="1258685"/>
            <a:ext cx="10923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Lektorat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z języka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obcego –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II stopień studiów</a:t>
            </a:r>
          </a:p>
        </p:txBody>
      </p:sp>
      <p:sp>
        <p:nvSpPr>
          <p:cNvPr id="9" name="Siedziba CJK PP…"/>
          <p:cNvSpPr txBox="1"/>
          <p:nvPr/>
        </p:nvSpPr>
        <p:spPr>
          <a:xfrm>
            <a:off x="677453" y="2237347"/>
            <a:ext cx="10578151" cy="3416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EiT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Język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obcy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specjalistyczny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30h, sem. 1 + Z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Teleinformatyka – Praktyka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języka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angielskiego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30h, sem. 1 +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  <a:p>
            <a:pPr>
              <a:lnSpc>
                <a:spcPct val="150000"/>
              </a:lnSpc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Kierunki: Bioinformatyka, Informatyka, SI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Polish as a Foreign Language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30h, sem. 1 + Z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Technical and Scientific Writing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30h, sem. 2 + Z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Interpersonal Communication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30h, sem. 3 +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5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145" y="343136"/>
            <a:ext cx="2174904" cy="68178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" y="343136"/>
            <a:ext cx="3853496" cy="81147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C31E168-DB30-DA40-8833-942E0E5F4D8D}"/>
              </a:ext>
            </a:extLst>
          </p:cNvPr>
          <p:cNvSpPr txBox="1"/>
          <p:nvPr/>
        </p:nvSpPr>
        <p:spPr>
          <a:xfrm>
            <a:off x="4985403" y="352792"/>
            <a:ext cx="4537495" cy="792163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Zajęcia dydaktyczne </a:t>
            </a:r>
          </a:p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Centrum Języków i Komunikacji (CJK</a:t>
            </a:r>
            <a:r>
              <a:rPr lang="pl-PL" sz="1200" kern="0" dirty="0" smtClean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pl-PL" sz="1200" b="0" i="0" u="none" strike="noStrike" kern="0" cap="none" spc="0" normalizeH="0" baseline="0" noProof="0" dirty="0">
              <a:ln>
                <a:noFill/>
              </a:ln>
              <a:solidFill>
                <a:srgbClr val="0062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067EAE28-784B-D940-B250-CDCE7A4EE06E}"/>
              </a:ext>
            </a:extLst>
          </p:cNvPr>
          <p:cNvCxnSpPr>
            <a:cxnSpLocks/>
          </p:cNvCxnSpPr>
          <p:nvPr/>
        </p:nvCxnSpPr>
        <p:spPr>
          <a:xfrm flipH="1">
            <a:off x="9623521" y="335472"/>
            <a:ext cx="1" cy="790066"/>
          </a:xfrm>
          <a:prstGeom prst="line">
            <a:avLst/>
          </a:prstGeom>
          <a:noFill/>
          <a:ln w="25400" cap="flat" cmpd="sng" algn="ctr">
            <a:solidFill>
              <a:srgbClr val="006288"/>
            </a:solidFill>
            <a:prstDash val="solid"/>
            <a:miter lim="800000"/>
          </a:ln>
          <a:effectLst/>
        </p:spPr>
      </p:cxnSp>
      <p:sp>
        <p:nvSpPr>
          <p:cNvPr id="11" name="Siedziba CJK PP…"/>
          <p:cNvSpPr txBox="1"/>
          <p:nvPr/>
        </p:nvSpPr>
        <p:spPr>
          <a:xfrm>
            <a:off x="1004551" y="2612687"/>
            <a:ext cx="519995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latin typeface="+mn-lt"/>
                <a:ea typeface="+mn-ea"/>
                <a:cs typeface="+mn-cs"/>
                <a:sym typeface="Calibri"/>
              </a:defRPr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88172" y="1304681"/>
            <a:ext cx="10923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Lektorat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z języka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obcego</a:t>
            </a:r>
            <a:endParaRPr lang="pl-PL" sz="2800" b="1" dirty="0"/>
          </a:p>
        </p:txBody>
      </p:sp>
      <p:sp>
        <p:nvSpPr>
          <p:cNvPr id="9" name="Siedziba CJK PP…"/>
          <p:cNvSpPr txBox="1"/>
          <p:nvPr/>
        </p:nvSpPr>
        <p:spPr>
          <a:xfrm>
            <a:off x="677454" y="2237347"/>
            <a:ext cx="11054100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Zapisy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na lektorat poprzez 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eRekrutacja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PP.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Przydział do grup zgodnie z poziomem biegłości językowej.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Informacja o przydziale do grup znajduje się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systemie USOS.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Plan zajęć dostępny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także na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stronie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CJK </a:t>
            </a:r>
            <a:b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www.clc.put.poznan.pl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8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808</Words>
  <Application>Microsoft Office PowerPoint</Application>
  <PresentationFormat>Panoramiczny</PresentationFormat>
  <Paragraphs>127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ZEBRANIE PLENARNE 29.06.2021</dc:title>
  <dc:creator>Katarzyna Jesse</dc:creator>
  <cp:lastModifiedBy>Barbara Sawicka</cp:lastModifiedBy>
  <cp:revision>147</cp:revision>
  <cp:lastPrinted>2023-09-18T07:50:25Z</cp:lastPrinted>
  <dcterms:created xsi:type="dcterms:W3CDTF">2021-06-23T12:40:56Z</dcterms:created>
  <dcterms:modified xsi:type="dcterms:W3CDTF">2023-09-27T11:46:38Z</dcterms:modified>
</cp:coreProperties>
</file>